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1"/>
  </p:notesMasterIdLst>
  <p:sldIdLst>
    <p:sldId id="257" r:id="rId2"/>
    <p:sldId id="259" r:id="rId3"/>
    <p:sldId id="258" r:id="rId4"/>
    <p:sldId id="262" r:id="rId5"/>
    <p:sldId id="263" r:id="rId6"/>
    <p:sldId id="260" r:id="rId7"/>
    <p:sldId id="261" r:id="rId8"/>
    <p:sldId id="264" r:id="rId9"/>
    <p:sldId id="265" r:id="rId1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5pPr>
    <a:lvl6pPr marL="2286000" algn="l" defTabSz="914400" rtl="0" eaLnBrk="1" latinLnBrk="0" hangingPunct="1">
      <a:defRPr sz="2400" kern="1200">
        <a:solidFill>
          <a:schemeClr val="tx1"/>
        </a:solidFill>
        <a:latin typeface="Arial" charset="0"/>
        <a:ea typeface="ヒラギノ角ゴ Pro W3" pitchFamily="1" charset="-128"/>
        <a:cs typeface="+mn-cs"/>
      </a:defRPr>
    </a:lvl6pPr>
    <a:lvl7pPr marL="2743200" algn="l" defTabSz="914400" rtl="0" eaLnBrk="1" latinLnBrk="0" hangingPunct="1">
      <a:defRPr sz="2400" kern="1200">
        <a:solidFill>
          <a:schemeClr val="tx1"/>
        </a:solidFill>
        <a:latin typeface="Arial" charset="0"/>
        <a:ea typeface="ヒラギノ角ゴ Pro W3" pitchFamily="1" charset="-128"/>
        <a:cs typeface="+mn-cs"/>
      </a:defRPr>
    </a:lvl7pPr>
    <a:lvl8pPr marL="3200400" algn="l" defTabSz="914400" rtl="0" eaLnBrk="1" latinLnBrk="0" hangingPunct="1">
      <a:defRPr sz="2400" kern="1200">
        <a:solidFill>
          <a:schemeClr val="tx1"/>
        </a:solidFill>
        <a:latin typeface="Arial" charset="0"/>
        <a:ea typeface="ヒラギノ角ゴ Pro W3" pitchFamily="1" charset="-128"/>
        <a:cs typeface="+mn-cs"/>
      </a:defRPr>
    </a:lvl8pPr>
    <a:lvl9pPr marL="3657600" algn="l" defTabSz="914400" rtl="0" eaLnBrk="1" latinLnBrk="0" hangingPunct="1">
      <a:defRPr sz="2400" kern="1200">
        <a:solidFill>
          <a:schemeClr val="tx1"/>
        </a:solidFill>
        <a:latin typeface="Arial" charset="0"/>
        <a:ea typeface="ヒラギノ角ゴ Pro W3" pitchFamily="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1353"/>
    <a:srgbClr val="A2BC36"/>
    <a:srgbClr val="0D4376"/>
    <a:srgbClr val="6185AB"/>
    <a:srgbClr val="B4C12C"/>
    <a:srgbClr val="580035"/>
    <a:srgbClr val="AFC12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4" autoAdjust="0"/>
    <p:restoredTop sz="71685" autoAdjust="0"/>
  </p:normalViewPr>
  <p:slideViewPr>
    <p:cSldViewPr>
      <p:cViewPr varScale="1">
        <p:scale>
          <a:sx n="51" d="100"/>
          <a:sy n="51" d="100"/>
        </p:scale>
        <p:origin x="-213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7D094B3A-FE67-458D-9048-0327E61523F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ヒラギノ角ゴ Pro W3" pitchFamily="1" charset="-128"/>
        <a:cs typeface="+mn-cs"/>
      </a:defRPr>
    </a:lvl1pPr>
    <a:lvl2pPr marL="457200" algn="l" rtl="0" fontAlgn="base">
      <a:spcBef>
        <a:spcPct val="30000"/>
      </a:spcBef>
      <a:spcAft>
        <a:spcPct val="0"/>
      </a:spcAft>
      <a:defRPr sz="1200" kern="1200">
        <a:solidFill>
          <a:schemeClr val="tx1"/>
        </a:solidFill>
        <a:latin typeface="Arial" charset="0"/>
        <a:ea typeface="ヒラギノ角ゴ Pro W3" pitchFamily="1" charset="-128"/>
        <a:cs typeface="+mn-cs"/>
      </a:defRPr>
    </a:lvl2pPr>
    <a:lvl3pPr marL="914400" algn="l" rtl="0" fontAlgn="base">
      <a:spcBef>
        <a:spcPct val="30000"/>
      </a:spcBef>
      <a:spcAft>
        <a:spcPct val="0"/>
      </a:spcAft>
      <a:defRPr sz="1200" kern="1200">
        <a:solidFill>
          <a:schemeClr val="tx1"/>
        </a:solidFill>
        <a:latin typeface="Arial" charset="0"/>
        <a:ea typeface="ヒラギノ角ゴ Pro W3" pitchFamily="1" charset="-128"/>
        <a:cs typeface="+mn-cs"/>
      </a:defRPr>
    </a:lvl3pPr>
    <a:lvl4pPr marL="1371600" algn="l" rtl="0" fontAlgn="base">
      <a:spcBef>
        <a:spcPct val="30000"/>
      </a:spcBef>
      <a:spcAft>
        <a:spcPct val="0"/>
      </a:spcAft>
      <a:defRPr sz="1200" kern="1200">
        <a:solidFill>
          <a:schemeClr val="tx1"/>
        </a:solidFill>
        <a:latin typeface="Arial" charset="0"/>
        <a:ea typeface="ヒラギノ角ゴ Pro W3" pitchFamily="1" charset="-128"/>
        <a:cs typeface="+mn-cs"/>
      </a:defRPr>
    </a:lvl4pPr>
    <a:lvl5pPr marL="1828800" algn="l" rtl="0" fontAlgn="base">
      <a:spcBef>
        <a:spcPct val="30000"/>
      </a:spcBef>
      <a:spcAft>
        <a:spcPct val="0"/>
      </a:spcAft>
      <a:defRPr sz="1200" kern="1200">
        <a:solidFill>
          <a:schemeClr val="tx1"/>
        </a:solidFill>
        <a:latin typeface="Arial" charset="0"/>
        <a:ea typeface="ヒラギノ角ゴ Pro W3"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revisit these objectives as we develop</a:t>
            </a:r>
            <a:r>
              <a:rPr lang="en-US" baseline="0" dirty="0" smtClean="0"/>
              <a:t> the module to make sure that this is what we really want people to learn.</a:t>
            </a:r>
            <a:endParaRPr lang="en-US" dirty="0"/>
          </a:p>
        </p:txBody>
      </p:sp>
      <p:sp>
        <p:nvSpPr>
          <p:cNvPr id="4" name="Slide Number Placeholder 3"/>
          <p:cNvSpPr>
            <a:spLocks noGrp="1"/>
          </p:cNvSpPr>
          <p:nvPr>
            <p:ph type="sldNum" sz="quarter" idx="10"/>
          </p:nvPr>
        </p:nvSpPr>
        <p:spPr/>
        <p:txBody>
          <a:bodyPr/>
          <a:lstStyle/>
          <a:p>
            <a:fld id="{7D094B3A-FE67-458D-9048-0327E61523F2}" type="slidenum">
              <a:rPr lang="en-US" smtClean="0"/>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 typeface="Arial" pitchFamily="34" charset="0"/>
              <a:buChar char="•"/>
            </a:pPr>
            <a:r>
              <a:rPr lang="en-US" dirty="0" smtClean="0"/>
              <a:t>Reference other PD modules</a:t>
            </a:r>
          </a:p>
          <a:p>
            <a:pPr lvl="1"/>
            <a:r>
              <a:rPr lang="en-US" dirty="0" smtClean="0"/>
              <a:t>Reference how these fit with other modules. </a:t>
            </a:r>
          </a:p>
          <a:p>
            <a:pPr lvl="1"/>
            <a:r>
              <a:rPr lang="en-US" dirty="0" smtClean="0"/>
              <a:t>Standard I – Data literacy</a:t>
            </a:r>
          </a:p>
          <a:p>
            <a:pPr lvl="1"/>
            <a:r>
              <a:rPr lang="en-US" dirty="0" smtClean="0"/>
              <a:t>Standard II – RBT</a:t>
            </a:r>
          </a:p>
          <a:p>
            <a:pPr lvl="1"/>
            <a:r>
              <a:rPr lang="en-US" dirty="0" smtClean="0"/>
              <a:t>Standard III – Common Core/Essential Standards</a:t>
            </a:r>
          </a:p>
          <a:p>
            <a:pPr lvl="1"/>
            <a:r>
              <a:rPr lang="en-US" dirty="0" smtClean="0"/>
              <a:t>Standard IV – NC FALCON, RBT</a:t>
            </a:r>
          </a:p>
          <a:p>
            <a:pPr lvl="1"/>
            <a:r>
              <a:rPr lang="en-US" dirty="0" smtClean="0"/>
              <a:t>Standard V – National Board</a:t>
            </a:r>
            <a:r>
              <a:rPr lang="en-US" baseline="0" dirty="0" smtClean="0"/>
              <a:t> Certification</a:t>
            </a:r>
            <a:endParaRPr lang="en-US" dirty="0" smtClean="0"/>
          </a:p>
          <a:p>
            <a:pPr>
              <a:buFont typeface="Arial" pitchFamily="34" charset="0"/>
              <a:buChar char="•"/>
            </a:pPr>
            <a:r>
              <a:rPr lang="en-US" dirty="0" smtClean="0"/>
              <a:t>Go through at least 1 descriptor-strand at each level (developing, proficient, accomplished, distinguished) and decide the best way to describe to a teacher how this would look in the classroom</a:t>
            </a:r>
          </a:p>
          <a:p>
            <a:pPr lvl="1">
              <a:buFont typeface="Arial" pitchFamily="34" charset="0"/>
              <a:buChar char="•"/>
            </a:pPr>
            <a:r>
              <a:rPr lang="en-US" dirty="0" smtClean="0"/>
              <a:t>For this,</a:t>
            </a:r>
            <a:r>
              <a:rPr lang="en-US" baseline="0" dirty="0" smtClean="0"/>
              <a:t> use videos or case-studies to allow participants to discuss where they think the teacher would rate on the evaluation instrument. Have the teacher talk about what they are already doing to meet this standard (PDP, mentor, PLCs, etc.). </a:t>
            </a:r>
            <a:endParaRPr lang="en-US" dirty="0" smtClean="0"/>
          </a:p>
          <a:p>
            <a:pPr>
              <a:buFont typeface="Arial" pitchFamily="34" charset="0"/>
              <a:buChar char="•"/>
            </a:pPr>
            <a:r>
              <a:rPr lang="en-US" dirty="0" smtClean="0"/>
              <a:t>Include an assessment where participants match elements or descriptors to appropriate standard.</a:t>
            </a:r>
          </a:p>
          <a:p>
            <a:r>
              <a:rPr lang="en-US" dirty="0" smtClean="0"/>
              <a:t>Reference teacher evaluation document/ PDP process to make connection</a:t>
            </a:r>
          </a:p>
          <a:p>
            <a:endParaRPr lang="en-US" dirty="0" smtClean="0"/>
          </a:p>
          <a:p>
            <a:endParaRPr lang="en-US" dirty="0" smtClean="0"/>
          </a:p>
          <a:p>
            <a:r>
              <a:rPr lang="en-US" dirty="0" smtClean="0"/>
              <a:t>These</a:t>
            </a:r>
            <a:r>
              <a:rPr lang="en-US" baseline="0" dirty="0" smtClean="0"/>
              <a:t> practices look different in each classroom. </a:t>
            </a:r>
            <a:r>
              <a:rPr lang="en-US" dirty="0" smtClean="0"/>
              <a:t>Here</a:t>
            </a:r>
            <a:r>
              <a:rPr lang="en-US" baseline="0" dirty="0" smtClean="0"/>
              <a:t> are SOME examples (maybe a video?) and then we turn it back to the learner and ask “How would this look in your classroom?”</a:t>
            </a:r>
            <a:endParaRPr lang="en-US" dirty="0"/>
          </a:p>
        </p:txBody>
      </p:sp>
      <p:sp>
        <p:nvSpPr>
          <p:cNvPr id="4" name="Slide Number Placeholder 3"/>
          <p:cNvSpPr>
            <a:spLocks noGrp="1"/>
          </p:cNvSpPr>
          <p:nvPr>
            <p:ph type="sldNum" sz="quarter" idx="10"/>
          </p:nvPr>
        </p:nvSpPr>
        <p:spPr/>
        <p:txBody>
          <a:bodyPr/>
          <a:lstStyle/>
          <a:p>
            <a:fld id="{7D094B3A-FE67-458D-9048-0327E61523F2}"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094B3A-FE67-458D-9048-0327E61523F2}"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094B3A-FE67-458D-9048-0327E61523F2}"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227" name="Picture 11" descr="WhitebackPPTCover3"/>
          <p:cNvPicPr>
            <a:picLocks noChangeAspect="1" noChangeArrowheads="1"/>
          </p:cNvPicPr>
          <p:nvPr userDrawn="1"/>
        </p:nvPicPr>
        <p:blipFill>
          <a:blip r:embed="rId2" cstate="print"/>
          <a:srcRect/>
          <a:stretch>
            <a:fillRect/>
          </a:stretch>
        </p:blipFill>
        <p:spPr bwMode="auto">
          <a:xfrm>
            <a:off x="0" y="-4763"/>
            <a:ext cx="9144000" cy="6865938"/>
          </a:xfrm>
          <a:prstGeom prst="rect">
            <a:avLst/>
          </a:prstGeom>
          <a:noFill/>
        </p:spPr>
      </p:pic>
      <p:sp>
        <p:nvSpPr>
          <p:cNvPr id="9218" name="Rectangle 2"/>
          <p:cNvSpPr>
            <a:spLocks noGrp="1" noChangeArrowheads="1"/>
          </p:cNvSpPr>
          <p:nvPr>
            <p:ph type="ctrTitle"/>
          </p:nvPr>
        </p:nvSpPr>
        <p:spPr>
          <a:xfrm>
            <a:off x="685800" y="2286000"/>
            <a:ext cx="7772400" cy="1143000"/>
          </a:xfrm>
        </p:spPr>
        <p:txBody>
          <a:bodyPr/>
          <a:lstStyle>
            <a:lvl1pPr algn="ctr">
              <a:defRPr sz="4000"/>
            </a:lvl1pPr>
          </a:lstStyle>
          <a:p>
            <a:r>
              <a:rPr lang="en-US"/>
              <a:t>Click to edit Master title style</a:t>
            </a:r>
          </a:p>
        </p:txBody>
      </p:sp>
      <p:sp>
        <p:nvSpPr>
          <p:cNvPr id="9219" name="Rectangle 3"/>
          <p:cNvSpPr>
            <a:spLocks noGrp="1" noChangeArrowheads="1"/>
          </p:cNvSpPr>
          <p:nvPr>
            <p:ph type="subTitle" idx="1"/>
          </p:nvPr>
        </p:nvSpPr>
        <p:spPr>
          <a:xfrm>
            <a:off x="1371600" y="3886200"/>
            <a:ext cx="6400800" cy="1752600"/>
          </a:xfrm>
        </p:spPr>
        <p:txBody>
          <a:bodyPr/>
          <a:lstStyle>
            <a:lvl1pPr marL="0" indent="0" algn="ctr">
              <a:buFontTx/>
              <a:buNone/>
              <a:defRPr sz="2800"/>
            </a:lvl1pPr>
          </a:lstStyle>
          <a:p>
            <a:r>
              <a:rPr lang="en-US"/>
              <a:t>Click to edit Master subtitle style</a:t>
            </a:r>
          </a:p>
        </p:txBody>
      </p:sp>
      <p:sp>
        <p:nvSpPr>
          <p:cNvPr id="9222" name="Rectangle 6"/>
          <p:cNvSpPr>
            <a:spLocks noGrp="1" noChangeArrowheads="1"/>
          </p:cNvSpPr>
          <p:nvPr>
            <p:ph type="sldNum" sz="quarter" idx="4"/>
          </p:nvPr>
        </p:nvSpPr>
        <p:spPr/>
        <p:txBody>
          <a:bodyPr/>
          <a:lstStyle>
            <a:lvl1pPr>
              <a:defRPr/>
            </a:lvl1pPr>
          </a:lstStyle>
          <a:p>
            <a:fld id="{A0A70A27-3206-4197-8D84-12C10073931D}"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3621B259-437A-4089-8AE3-9CE2D02192AE}" type="slidenum">
              <a:rPr lang="en-US"/>
              <a:pPr/>
              <a:t>‹#›</a:t>
            </a:fld>
            <a:endParaRPr lang="en-US">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72967BD-CE13-4195-977B-D619D6C452C3}" type="slidenum">
              <a:rPr lang="en-US"/>
              <a:pPr/>
              <a:t>‹#›</a:t>
            </a:fld>
            <a:endParaRPr lang="en-US">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0932263-FF14-493B-BA09-12E662BD69C9}" type="slidenum">
              <a:rPr lang="en-US"/>
              <a:pPr/>
              <a:t>‹#›</a:t>
            </a:fld>
            <a:endParaRPr lang="en-US">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72DB742C-F73F-4722-8B51-B565CAB1D5E3}" type="slidenum">
              <a:rPr lang="en-US"/>
              <a:pPr/>
              <a:t>‹#›</a:t>
            </a:fld>
            <a:endParaRPr lang="en-US">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4FCEBF92-9C5C-449E-A3A0-5F83DC5B5D90}" type="slidenum">
              <a:rPr lang="en-US"/>
              <a:pPr/>
              <a:t>‹#›</a:t>
            </a:fld>
            <a:endParaRPr lang="en-US">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8D689D3E-D245-4119-B85D-0208A5C60264}" type="slidenum">
              <a:rPr lang="en-US"/>
              <a:pPr/>
              <a:t>‹#›</a:t>
            </a:fld>
            <a:endParaRPr lang="en-US">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56B3BE46-34AA-4A51-8D10-51E4FF0FC794}" type="slidenum">
              <a:rPr lang="en-US"/>
              <a:pPr/>
              <a:t>‹#›</a:t>
            </a:fld>
            <a:endParaRPr lang="en-US">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6B4EDDB3-6FAD-4777-9A69-75A785E2C376}" type="slidenum">
              <a:rPr lang="en-US"/>
              <a:pPr/>
              <a:t>‹#›</a:t>
            </a:fld>
            <a:endParaRPr lang="en-US">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CE7C25C9-5E02-4F7C-85E7-BE0370DB036D}" type="slidenum">
              <a:rPr lang="en-US"/>
              <a:pPr/>
              <a:t>‹#›</a:t>
            </a:fld>
            <a:endParaRPr lang="en-US">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CDF2A86B-E21C-4D81-8EDE-80D430FA940D}" type="slidenum">
              <a:rPr lang="en-US"/>
              <a:pPr/>
              <a:t>‹#›</a:t>
            </a:fld>
            <a:endParaRPr lang="en-US">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4" name="Picture 10" descr="WhitebackPPTCover3_3"/>
          <p:cNvPicPr>
            <a:picLocks noChangeAspect="1" noChangeArrowheads="1"/>
          </p:cNvPicPr>
          <p:nvPr userDrawn="1"/>
        </p:nvPicPr>
        <p:blipFill>
          <a:blip r:embed="rId13" cstate="print"/>
          <a:srcRect/>
          <a:stretch>
            <a:fillRect/>
          </a:stretch>
        </p:blipFill>
        <p:spPr bwMode="auto">
          <a:xfrm>
            <a:off x="0" y="1588"/>
            <a:ext cx="9144000" cy="6853237"/>
          </a:xfrm>
          <a:prstGeom prst="rect">
            <a:avLst/>
          </a:prstGeom>
          <a:noFill/>
        </p:spPr>
      </p:pic>
      <p:sp>
        <p:nvSpPr>
          <p:cNvPr id="1026" name="Rectangle 2"/>
          <p:cNvSpPr>
            <a:spLocks noGrp="1" noChangeArrowheads="1"/>
          </p:cNvSpPr>
          <p:nvPr>
            <p:ph type="title"/>
          </p:nvPr>
        </p:nvSpPr>
        <p:spPr bwMode="auto">
          <a:xfrm>
            <a:off x="685800" y="304800"/>
            <a:ext cx="7772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600200"/>
            <a:ext cx="77724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chemeClr val="folHlink"/>
                </a:solidFill>
              </a:defRPr>
            </a:lvl1pPr>
          </a:lstStyle>
          <a:p>
            <a:fld id="{552A1412-C5E8-47A7-9432-921BD07AA51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3800" b="1">
          <a:solidFill>
            <a:srgbClr val="A2BC36"/>
          </a:solidFill>
          <a:latin typeface="+mj-lt"/>
          <a:ea typeface="+mj-ea"/>
          <a:cs typeface="+mj-cs"/>
        </a:defRPr>
      </a:lvl1pPr>
      <a:lvl2pPr algn="l" rtl="0" fontAlgn="base">
        <a:spcBef>
          <a:spcPct val="0"/>
        </a:spcBef>
        <a:spcAft>
          <a:spcPct val="0"/>
        </a:spcAft>
        <a:defRPr sz="3800" b="1">
          <a:solidFill>
            <a:srgbClr val="A2BC36"/>
          </a:solidFill>
          <a:latin typeface="Arial" charset="0"/>
          <a:ea typeface="ヒラギノ角ゴ Pro W3" pitchFamily="1" charset="-128"/>
        </a:defRPr>
      </a:lvl2pPr>
      <a:lvl3pPr algn="l" rtl="0" fontAlgn="base">
        <a:spcBef>
          <a:spcPct val="0"/>
        </a:spcBef>
        <a:spcAft>
          <a:spcPct val="0"/>
        </a:spcAft>
        <a:defRPr sz="3800" b="1">
          <a:solidFill>
            <a:srgbClr val="A2BC36"/>
          </a:solidFill>
          <a:latin typeface="Arial" charset="0"/>
          <a:ea typeface="ヒラギノ角ゴ Pro W3" pitchFamily="1" charset="-128"/>
        </a:defRPr>
      </a:lvl3pPr>
      <a:lvl4pPr algn="l" rtl="0" fontAlgn="base">
        <a:spcBef>
          <a:spcPct val="0"/>
        </a:spcBef>
        <a:spcAft>
          <a:spcPct val="0"/>
        </a:spcAft>
        <a:defRPr sz="3800" b="1">
          <a:solidFill>
            <a:srgbClr val="A2BC36"/>
          </a:solidFill>
          <a:latin typeface="Arial" charset="0"/>
          <a:ea typeface="ヒラギノ角ゴ Pro W3" pitchFamily="1" charset="-128"/>
        </a:defRPr>
      </a:lvl4pPr>
      <a:lvl5pPr algn="l" rtl="0" fontAlgn="base">
        <a:spcBef>
          <a:spcPct val="0"/>
        </a:spcBef>
        <a:spcAft>
          <a:spcPct val="0"/>
        </a:spcAft>
        <a:defRPr sz="3800" b="1">
          <a:solidFill>
            <a:srgbClr val="A2BC36"/>
          </a:solidFill>
          <a:latin typeface="Arial" charset="0"/>
          <a:ea typeface="ヒラギノ角ゴ Pro W3" pitchFamily="1" charset="-128"/>
        </a:defRPr>
      </a:lvl5pPr>
      <a:lvl6pPr marL="457200" algn="l" rtl="0" fontAlgn="base">
        <a:spcBef>
          <a:spcPct val="0"/>
        </a:spcBef>
        <a:spcAft>
          <a:spcPct val="0"/>
        </a:spcAft>
        <a:defRPr sz="3800" b="1">
          <a:solidFill>
            <a:srgbClr val="A2BC36"/>
          </a:solidFill>
          <a:latin typeface="Arial" charset="0"/>
          <a:ea typeface="ヒラギノ角ゴ Pro W3" pitchFamily="1" charset="-128"/>
        </a:defRPr>
      </a:lvl6pPr>
      <a:lvl7pPr marL="914400" algn="l" rtl="0" fontAlgn="base">
        <a:spcBef>
          <a:spcPct val="0"/>
        </a:spcBef>
        <a:spcAft>
          <a:spcPct val="0"/>
        </a:spcAft>
        <a:defRPr sz="3800" b="1">
          <a:solidFill>
            <a:srgbClr val="A2BC36"/>
          </a:solidFill>
          <a:latin typeface="Arial" charset="0"/>
          <a:ea typeface="ヒラギノ角ゴ Pro W3" pitchFamily="1" charset="-128"/>
        </a:defRPr>
      </a:lvl7pPr>
      <a:lvl8pPr marL="1371600" algn="l" rtl="0" fontAlgn="base">
        <a:spcBef>
          <a:spcPct val="0"/>
        </a:spcBef>
        <a:spcAft>
          <a:spcPct val="0"/>
        </a:spcAft>
        <a:defRPr sz="3800" b="1">
          <a:solidFill>
            <a:srgbClr val="A2BC36"/>
          </a:solidFill>
          <a:latin typeface="Arial" charset="0"/>
          <a:ea typeface="ヒラギノ角ゴ Pro W3" pitchFamily="1" charset="-128"/>
        </a:defRPr>
      </a:lvl8pPr>
      <a:lvl9pPr marL="1828800" algn="l" rtl="0" fontAlgn="base">
        <a:spcBef>
          <a:spcPct val="0"/>
        </a:spcBef>
        <a:spcAft>
          <a:spcPct val="0"/>
        </a:spcAft>
        <a:defRPr sz="3800" b="1">
          <a:solidFill>
            <a:srgbClr val="A2BC36"/>
          </a:solidFill>
          <a:latin typeface="Arial" charset="0"/>
          <a:ea typeface="ヒラギノ角ゴ Pro W3" pitchFamily="1" charset="-128"/>
        </a:defRPr>
      </a:lvl9pPr>
    </p:titleStyle>
    <p:bodyStyle>
      <a:lvl1pPr marL="342900" indent="-342900" algn="l" rtl="0" fontAlgn="base">
        <a:spcBef>
          <a:spcPct val="20000"/>
        </a:spcBef>
        <a:spcAft>
          <a:spcPct val="0"/>
        </a:spcAft>
        <a:buChar char="•"/>
        <a:defRPr sz="3000">
          <a:solidFill>
            <a:srgbClr val="0D4376"/>
          </a:solidFill>
          <a:latin typeface="+mn-lt"/>
          <a:ea typeface="+mn-ea"/>
          <a:cs typeface="+mn-cs"/>
        </a:defRPr>
      </a:lvl1pPr>
      <a:lvl2pPr marL="742950" indent="-285750" algn="l" rtl="0" fontAlgn="base">
        <a:spcBef>
          <a:spcPct val="20000"/>
        </a:spcBef>
        <a:spcAft>
          <a:spcPct val="0"/>
        </a:spcAft>
        <a:buChar char="–"/>
        <a:defRPr sz="2800">
          <a:solidFill>
            <a:srgbClr val="0D4376"/>
          </a:solidFill>
          <a:latin typeface="+mn-lt"/>
          <a:ea typeface="+mn-ea"/>
        </a:defRPr>
      </a:lvl2pPr>
      <a:lvl3pPr marL="1143000" indent="-228600" algn="l" rtl="0" fontAlgn="base">
        <a:spcBef>
          <a:spcPct val="20000"/>
        </a:spcBef>
        <a:spcAft>
          <a:spcPct val="0"/>
        </a:spcAft>
        <a:buChar char="•"/>
        <a:defRPr sz="2400">
          <a:solidFill>
            <a:srgbClr val="0D4376"/>
          </a:solidFill>
          <a:latin typeface="+mn-lt"/>
          <a:ea typeface="+mn-ea"/>
        </a:defRPr>
      </a:lvl3pPr>
      <a:lvl4pPr marL="1600200" indent="-228600" algn="l" rtl="0" fontAlgn="base">
        <a:spcBef>
          <a:spcPct val="20000"/>
        </a:spcBef>
        <a:spcAft>
          <a:spcPct val="0"/>
        </a:spcAft>
        <a:buChar char="–"/>
        <a:defRPr sz="2000">
          <a:solidFill>
            <a:srgbClr val="0D4376"/>
          </a:solidFill>
          <a:latin typeface="+mn-lt"/>
          <a:ea typeface="+mn-ea"/>
        </a:defRPr>
      </a:lvl4pPr>
      <a:lvl5pPr marL="2057400" indent="-228600" algn="l" rtl="0" fontAlgn="base">
        <a:spcBef>
          <a:spcPct val="20000"/>
        </a:spcBef>
        <a:spcAft>
          <a:spcPct val="0"/>
        </a:spcAft>
        <a:buChar char="»"/>
        <a:defRPr sz="2000">
          <a:solidFill>
            <a:srgbClr val="0D4376"/>
          </a:solidFill>
          <a:latin typeface="+mn-lt"/>
          <a:ea typeface="+mn-ea"/>
        </a:defRPr>
      </a:lvl5pPr>
      <a:lvl6pPr marL="2514600" indent="-228600" algn="l" rtl="0" fontAlgn="base">
        <a:spcBef>
          <a:spcPct val="20000"/>
        </a:spcBef>
        <a:spcAft>
          <a:spcPct val="0"/>
        </a:spcAft>
        <a:buChar char="»"/>
        <a:defRPr sz="2000">
          <a:solidFill>
            <a:srgbClr val="0D4376"/>
          </a:solidFill>
          <a:latin typeface="+mn-lt"/>
          <a:ea typeface="+mn-ea"/>
        </a:defRPr>
      </a:lvl6pPr>
      <a:lvl7pPr marL="2971800" indent="-228600" algn="l" rtl="0" fontAlgn="base">
        <a:spcBef>
          <a:spcPct val="20000"/>
        </a:spcBef>
        <a:spcAft>
          <a:spcPct val="0"/>
        </a:spcAft>
        <a:buChar char="»"/>
        <a:defRPr sz="2000">
          <a:solidFill>
            <a:srgbClr val="0D4376"/>
          </a:solidFill>
          <a:latin typeface="+mn-lt"/>
          <a:ea typeface="+mn-ea"/>
        </a:defRPr>
      </a:lvl7pPr>
      <a:lvl8pPr marL="3429000" indent="-228600" algn="l" rtl="0" fontAlgn="base">
        <a:spcBef>
          <a:spcPct val="20000"/>
        </a:spcBef>
        <a:spcAft>
          <a:spcPct val="0"/>
        </a:spcAft>
        <a:buChar char="»"/>
        <a:defRPr sz="2000">
          <a:solidFill>
            <a:srgbClr val="0D4376"/>
          </a:solidFill>
          <a:latin typeface="+mn-lt"/>
          <a:ea typeface="+mn-ea"/>
        </a:defRPr>
      </a:lvl8pPr>
      <a:lvl9pPr marL="3886200" indent="-228600" algn="l" rtl="0" fontAlgn="base">
        <a:spcBef>
          <a:spcPct val="20000"/>
        </a:spcBef>
        <a:spcAft>
          <a:spcPct val="0"/>
        </a:spcAft>
        <a:buChar char="»"/>
        <a:defRPr sz="2000">
          <a:solidFill>
            <a:srgbClr val="0D4376"/>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rt3nc.wikispaces.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r>
              <a:rPr lang="en-US" dirty="0" smtClean="0"/>
              <a:t>Teacher Standards Module Team</a:t>
            </a:r>
            <a:endParaRPr lang="en-US" dirty="0"/>
          </a:p>
        </p:txBody>
      </p:sp>
      <p:sp>
        <p:nvSpPr>
          <p:cNvPr id="10243" name="Rectangle 3"/>
          <p:cNvSpPr>
            <a:spLocks noGrp="1" noChangeArrowheads="1"/>
          </p:cNvSpPr>
          <p:nvPr>
            <p:ph type="subTitle" idx="1"/>
          </p:nvPr>
        </p:nvSpPr>
        <p:spPr/>
        <p:txBody>
          <a:bodyPr/>
          <a:lstStyle/>
          <a:p>
            <a:r>
              <a:rPr lang="en-US" dirty="0" smtClean="0"/>
              <a:t>April 11, 2011 @ 3:00 pm</a:t>
            </a:r>
          </a:p>
          <a:p>
            <a:r>
              <a:rPr lang="en-US" dirty="0" smtClean="0"/>
              <a:t>Members:</a:t>
            </a:r>
          </a:p>
          <a:p>
            <a:r>
              <a:rPr lang="en-US" dirty="0" smtClean="0"/>
              <a:t> Joyce Gardner, Jessica Garner, Jan King, Gregory McKnight, </a:t>
            </a:r>
            <a:r>
              <a:rPr lang="en-US" dirty="0" err="1" smtClean="0"/>
              <a:t>DeLea</a:t>
            </a:r>
            <a:r>
              <a:rPr lang="en-US" dirty="0" smtClean="0"/>
              <a:t> Payne, Kim Simmons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 are posting…</a:t>
            </a:r>
            <a:endParaRPr lang="en-US" dirty="0"/>
          </a:p>
        </p:txBody>
      </p:sp>
      <p:sp>
        <p:nvSpPr>
          <p:cNvPr id="3" name="Content Placeholder 2"/>
          <p:cNvSpPr>
            <a:spLocks noGrp="1"/>
          </p:cNvSpPr>
          <p:nvPr>
            <p:ph idx="1"/>
          </p:nvPr>
        </p:nvSpPr>
        <p:spPr/>
        <p:txBody>
          <a:bodyPr/>
          <a:lstStyle/>
          <a:p>
            <a:r>
              <a:rPr lang="en-US" dirty="0" smtClean="0"/>
              <a:t>Go to our wiki. </a:t>
            </a:r>
            <a:r>
              <a:rPr lang="en-US" dirty="0" smtClean="0">
                <a:hlinkClick r:id="rId2"/>
              </a:rPr>
              <a:t>http://rt3nc.wikispaces.com</a:t>
            </a:r>
            <a:endParaRPr lang="en-US" dirty="0" smtClean="0"/>
          </a:p>
          <a:p>
            <a:r>
              <a:rPr lang="en-US" dirty="0" smtClean="0"/>
              <a:t>Choose the page on the left titled, “Teacher Standards Module Group.”</a:t>
            </a:r>
          </a:p>
          <a:p>
            <a:r>
              <a:rPr lang="en-US" dirty="0" smtClean="0"/>
              <a:t>Always post most current draft here.</a:t>
            </a:r>
          </a:p>
          <a:p>
            <a:r>
              <a:rPr lang="en-US" dirty="0" smtClean="0"/>
              <a:t>Don’t forget the date!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Agenda:</a:t>
            </a:r>
            <a:endParaRPr lang="en-US" dirty="0"/>
          </a:p>
        </p:txBody>
      </p:sp>
      <p:sp>
        <p:nvSpPr>
          <p:cNvPr id="11267" name="Rectangle 3"/>
          <p:cNvSpPr>
            <a:spLocks noGrp="1" noChangeArrowheads="1"/>
          </p:cNvSpPr>
          <p:nvPr>
            <p:ph type="body" idx="1"/>
          </p:nvPr>
        </p:nvSpPr>
        <p:spPr/>
        <p:txBody>
          <a:bodyPr/>
          <a:lstStyle/>
          <a:p>
            <a:pPr>
              <a:buNone/>
            </a:pPr>
            <a:r>
              <a:rPr lang="en-US" dirty="0" smtClean="0"/>
              <a:t>Our goals:</a:t>
            </a:r>
          </a:p>
          <a:p>
            <a:r>
              <a:rPr lang="en-US" dirty="0" smtClean="0"/>
              <a:t>Module objectives</a:t>
            </a:r>
          </a:p>
          <a:p>
            <a:r>
              <a:rPr lang="en-US" dirty="0" smtClean="0"/>
              <a:t>Beginning material</a:t>
            </a:r>
          </a:p>
          <a:p>
            <a:r>
              <a:rPr lang="en-US" dirty="0" smtClean="0"/>
              <a:t>Consistency with digging deeper</a:t>
            </a:r>
          </a:p>
          <a:p>
            <a:r>
              <a:rPr lang="en-US" dirty="0" smtClean="0"/>
              <a:t>Role assignments</a:t>
            </a:r>
          </a:p>
          <a:p>
            <a:r>
              <a:rPr lang="en-US" dirty="0" smtClean="0"/>
              <a:t>Timeline</a:t>
            </a:r>
          </a:p>
          <a:p>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Objectives: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I can explain the standards in depth to a variety of stakeholders.</a:t>
            </a:r>
          </a:p>
          <a:p>
            <a:pPr marL="514350" indent="-514350">
              <a:buFont typeface="+mj-lt"/>
              <a:buAutoNum type="arabicPeriod"/>
            </a:pPr>
            <a:r>
              <a:rPr lang="en-US" dirty="0" smtClean="0"/>
              <a:t>I can identify </a:t>
            </a:r>
            <a:r>
              <a:rPr lang="en-US" dirty="0" smtClean="0"/>
              <a:t>practices appropriate </a:t>
            </a:r>
            <a:r>
              <a:rPr lang="en-US" dirty="0" smtClean="0"/>
              <a:t>for a teacher </a:t>
            </a:r>
            <a:r>
              <a:rPr lang="en-US" dirty="0" smtClean="0"/>
              <a:t>demonstrating the </a:t>
            </a:r>
            <a:r>
              <a:rPr lang="en-US" dirty="0" smtClean="0"/>
              <a:t>North Carolina Professional Teaching Standards.</a:t>
            </a:r>
          </a:p>
          <a:p>
            <a:pPr marL="514350" indent="-514350">
              <a:buFont typeface="+mj-lt"/>
              <a:buAutoNum type="arabicPeriod"/>
            </a:pPr>
            <a:r>
              <a:rPr lang="en-US" dirty="0" smtClean="0"/>
              <a:t>I can access resources available for using the NC Professional Teaching Standards in a classroom.</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Beginning of module material:</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772400" cy="990600"/>
          </a:xfrm>
        </p:spPr>
        <p:txBody>
          <a:bodyPr/>
          <a:lstStyle/>
          <a:p>
            <a:r>
              <a:rPr lang="en-US" dirty="0" smtClean="0"/>
              <a:t>Included in each </a:t>
            </a:r>
            <a:r>
              <a:rPr lang="en-US" dirty="0" smtClean="0"/>
              <a:t>standard</a:t>
            </a:r>
            <a:r>
              <a:rPr lang="en-US" dirty="0" smtClean="0"/>
              <a:t>:</a:t>
            </a:r>
            <a:endParaRPr lang="en-US" dirty="0"/>
          </a:p>
        </p:txBody>
      </p:sp>
      <p:sp>
        <p:nvSpPr>
          <p:cNvPr id="3" name="Content Placeholder 2"/>
          <p:cNvSpPr>
            <a:spLocks noGrp="1"/>
          </p:cNvSpPr>
          <p:nvPr>
            <p:ph idx="1"/>
          </p:nvPr>
        </p:nvSpPr>
        <p:spPr>
          <a:xfrm>
            <a:off x="0" y="914400"/>
            <a:ext cx="9144000" cy="5105400"/>
          </a:xfrm>
        </p:spPr>
        <p:txBody>
          <a:bodyPr/>
          <a:lstStyle/>
          <a:p>
            <a:r>
              <a:rPr lang="en-US" sz="2400" dirty="0" smtClean="0"/>
              <a:t>Reference other </a:t>
            </a:r>
            <a:r>
              <a:rPr lang="en-US" sz="2400" dirty="0" smtClean="0"/>
              <a:t>PD modules</a:t>
            </a:r>
            <a:endParaRPr lang="en-US" sz="2400" dirty="0" smtClean="0"/>
          </a:p>
          <a:p>
            <a:r>
              <a:rPr lang="en-US" sz="2400" dirty="0" smtClean="0"/>
              <a:t>Go through at least 1 descriptor-strand at each level (developing, proficient, accomplished, </a:t>
            </a:r>
            <a:r>
              <a:rPr lang="en-US" sz="2400" dirty="0" smtClean="0"/>
              <a:t>distinguished) </a:t>
            </a:r>
            <a:r>
              <a:rPr lang="en-US" sz="2400" dirty="0" smtClean="0"/>
              <a:t>and decide the best way to describe to a teacher how this would look in the classroom</a:t>
            </a:r>
          </a:p>
          <a:p>
            <a:r>
              <a:rPr lang="en-US" sz="2400" dirty="0" smtClean="0"/>
              <a:t>Include a question at the end of each standard: (for example) What practices currently exist in your classroom or school that show evidence of this standard? What can be done to improve upon or change these practices?</a:t>
            </a:r>
          </a:p>
          <a:p>
            <a:r>
              <a:rPr lang="en-US" sz="2400" dirty="0" smtClean="0"/>
              <a:t>Reference teacher evaluation document/ PDP process to make connection</a:t>
            </a:r>
            <a:endParaRPr lang="en-US" sz="24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Assignments:</a:t>
            </a:r>
            <a:endParaRPr lang="en-US" dirty="0"/>
          </a:p>
        </p:txBody>
      </p:sp>
      <p:sp>
        <p:nvSpPr>
          <p:cNvPr id="3" name="Content Placeholder 2"/>
          <p:cNvSpPr>
            <a:spLocks noGrp="1"/>
          </p:cNvSpPr>
          <p:nvPr>
            <p:ph idx="1"/>
          </p:nvPr>
        </p:nvSpPr>
        <p:spPr/>
        <p:txBody>
          <a:bodyPr/>
          <a:lstStyle/>
          <a:p>
            <a:r>
              <a:rPr lang="en-US" dirty="0" smtClean="0"/>
              <a:t>STANDARD I: </a:t>
            </a:r>
            <a:r>
              <a:rPr lang="en-US" dirty="0" smtClean="0">
                <a:solidFill>
                  <a:srgbClr val="7F1353"/>
                </a:solidFill>
              </a:rPr>
              <a:t>Kim Simmons</a:t>
            </a:r>
            <a:endParaRPr lang="en-US" dirty="0" smtClean="0">
              <a:solidFill>
                <a:srgbClr val="7F1353"/>
              </a:solidFill>
            </a:endParaRPr>
          </a:p>
          <a:p>
            <a:r>
              <a:rPr lang="en-US" dirty="0" smtClean="0"/>
              <a:t>STANDARD II: </a:t>
            </a:r>
            <a:r>
              <a:rPr lang="en-US" dirty="0" smtClean="0">
                <a:solidFill>
                  <a:srgbClr val="7F1353"/>
                </a:solidFill>
              </a:rPr>
              <a:t>Gregory McKnight</a:t>
            </a:r>
            <a:endParaRPr lang="en-US" dirty="0" smtClean="0">
              <a:solidFill>
                <a:srgbClr val="7F1353"/>
              </a:solidFill>
            </a:endParaRPr>
          </a:p>
          <a:p>
            <a:r>
              <a:rPr lang="en-US" dirty="0" smtClean="0"/>
              <a:t>STANDARD III</a:t>
            </a:r>
            <a:r>
              <a:rPr lang="en-US" dirty="0" smtClean="0"/>
              <a:t>: </a:t>
            </a:r>
            <a:r>
              <a:rPr lang="en-US" dirty="0" smtClean="0">
                <a:solidFill>
                  <a:srgbClr val="7F1353"/>
                </a:solidFill>
              </a:rPr>
              <a:t>Jessica Garner</a:t>
            </a:r>
            <a:endParaRPr lang="en-US" dirty="0" smtClean="0">
              <a:solidFill>
                <a:srgbClr val="7F1353"/>
              </a:solidFill>
            </a:endParaRPr>
          </a:p>
          <a:p>
            <a:r>
              <a:rPr lang="en-US" dirty="0" smtClean="0"/>
              <a:t>STANDARD IV</a:t>
            </a:r>
            <a:r>
              <a:rPr lang="en-US" dirty="0" smtClean="0"/>
              <a:t>: </a:t>
            </a:r>
            <a:r>
              <a:rPr lang="en-US" dirty="0" smtClean="0">
                <a:solidFill>
                  <a:srgbClr val="7F1353"/>
                </a:solidFill>
              </a:rPr>
              <a:t>Jan and Joyce</a:t>
            </a:r>
            <a:endParaRPr lang="en-US" dirty="0" smtClean="0">
              <a:solidFill>
                <a:srgbClr val="7F1353"/>
              </a:solidFill>
            </a:endParaRPr>
          </a:p>
          <a:p>
            <a:r>
              <a:rPr lang="en-US" dirty="0" smtClean="0"/>
              <a:t>STANDARD V</a:t>
            </a:r>
            <a:r>
              <a:rPr lang="en-US" dirty="0" smtClean="0"/>
              <a:t>: </a:t>
            </a:r>
            <a:r>
              <a:rPr lang="en-US" dirty="0" smtClean="0">
                <a:solidFill>
                  <a:srgbClr val="7F1353"/>
                </a:solidFill>
              </a:rPr>
              <a:t>Jan and Joyce</a:t>
            </a:r>
            <a:endParaRPr lang="en-US" dirty="0" smtClean="0">
              <a:solidFill>
                <a:srgbClr val="7F1353"/>
              </a:solidFill>
            </a:endParaRPr>
          </a:p>
          <a:p>
            <a:r>
              <a:rPr lang="en-US" dirty="0" smtClean="0"/>
              <a:t>Implementation </a:t>
            </a:r>
            <a:r>
              <a:rPr lang="en-US" dirty="0" smtClean="0"/>
              <a:t>guide: </a:t>
            </a:r>
            <a:r>
              <a:rPr lang="en-US" dirty="0" smtClean="0">
                <a:solidFill>
                  <a:srgbClr val="7F1353"/>
                </a:solidFill>
              </a:rPr>
              <a:t>Everyone works on their section afte</a:t>
            </a:r>
            <a:r>
              <a:rPr lang="en-US" dirty="0" smtClean="0">
                <a:solidFill>
                  <a:srgbClr val="7F1353"/>
                </a:solidFill>
              </a:rPr>
              <a:t>r standards are complete</a:t>
            </a:r>
            <a:endParaRPr lang="en-US" dirty="0" smtClean="0">
              <a:solidFill>
                <a:srgbClr val="7F1353"/>
              </a:solidFill>
            </a:endParaRPr>
          </a:p>
          <a:p>
            <a:r>
              <a:rPr lang="en-US" dirty="0" smtClean="0"/>
              <a:t>Compilation: </a:t>
            </a:r>
            <a:r>
              <a:rPr lang="en-US" dirty="0" err="1" smtClean="0">
                <a:solidFill>
                  <a:srgbClr val="7F1353"/>
                </a:solidFill>
              </a:rPr>
              <a:t>DeLea</a:t>
            </a:r>
            <a:r>
              <a:rPr lang="en-US" dirty="0" smtClean="0">
                <a:solidFill>
                  <a:srgbClr val="7F1353"/>
                </a:solidFill>
              </a:rPr>
              <a:t> Payne</a:t>
            </a:r>
            <a:endParaRPr lang="en-US" dirty="0">
              <a:solidFill>
                <a:srgbClr val="7F1353"/>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a:t>
            </a:r>
            <a:endParaRPr lang="en-US" dirty="0"/>
          </a:p>
        </p:txBody>
      </p:sp>
      <p:sp>
        <p:nvSpPr>
          <p:cNvPr id="3" name="Content Placeholder 2"/>
          <p:cNvSpPr>
            <a:spLocks noGrp="1"/>
          </p:cNvSpPr>
          <p:nvPr>
            <p:ph idx="1"/>
          </p:nvPr>
        </p:nvSpPr>
        <p:spPr>
          <a:xfrm>
            <a:off x="685800" y="1143000"/>
            <a:ext cx="7772400" cy="4495800"/>
          </a:xfrm>
        </p:spPr>
        <p:txBody>
          <a:bodyPr/>
          <a:lstStyle/>
          <a:p>
            <a:r>
              <a:rPr lang="en-US" sz="2800" dirty="0" smtClean="0"/>
              <a:t>Module:</a:t>
            </a:r>
          </a:p>
          <a:p>
            <a:pPr lvl="1"/>
            <a:r>
              <a:rPr lang="en-US" sz="2400" dirty="0" smtClean="0"/>
              <a:t>Draft of each section due </a:t>
            </a:r>
            <a:r>
              <a:rPr lang="en-US" sz="2400" dirty="0" smtClean="0"/>
              <a:t>Monday</a:t>
            </a:r>
            <a:r>
              <a:rPr lang="en-US" sz="2400" dirty="0" smtClean="0"/>
              <a:t>, </a:t>
            </a:r>
            <a:r>
              <a:rPr lang="en-US" sz="2400" dirty="0" smtClean="0"/>
              <a:t>April </a:t>
            </a:r>
            <a:r>
              <a:rPr lang="en-US" sz="2400" dirty="0" smtClean="0"/>
              <a:t>18</a:t>
            </a:r>
            <a:r>
              <a:rPr lang="en-US" sz="2400" baseline="30000" dirty="0" smtClean="0"/>
              <a:t>th</a:t>
            </a:r>
            <a:r>
              <a:rPr lang="en-US" sz="2400" dirty="0" smtClean="0"/>
              <a:t>, 2011 by 9:00 am</a:t>
            </a:r>
          </a:p>
          <a:p>
            <a:pPr lvl="1"/>
            <a:r>
              <a:rPr lang="en-US" sz="2400" dirty="0" smtClean="0"/>
              <a:t>Meeting to present and discuss revisions: Monday, April 18</a:t>
            </a:r>
            <a:r>
              <a:rPr lang="en-US" sz="2400" baseline="30000" dirty="0" smtClean="0"/>
              <a:t>th</a:t>
            </a:r>
            <a:r>
              <a:rPr lang="en-US" sz="2400" dirty="0" smtClean="0"/>
              <a:t>, 2011 from 12:00 pm – 3:00 pm</a:t>
            </a:r>
          </a:p>
          <a:p>
            <a:r>
              <a:rPr lang="en-US" sz="2800" dirty="0" smtClean="0"/>
              <a:t>Implementation guide: </a:t>
            </a:r>
          </a:p>
          <a:p>
            <a:pPr lvl="1"/>
            <a:r>
              <a:rPr lang="en-US" sz="2400" dirty="0" smtClean="0"/>
              <a:t>Draft due Wednesday, April 20</a:t>
            </a:r>
            <a:r>
              <a:rPr lang="en-US" sz="2400" baseline="30000" dirty="0" smtClean="0"/>
              <a:t>th</a:t>
            </a:r>
            <a:r>
              <a:rPr lang="en-US" sz="2400" dirty="0" smtClean="0"/>
              <a:t>, 2011 by 9:00 am</a:t>
            </a:r>
          </a:p>
          <a:p>
            <a:pPr lvl="1"/>
            <a:r>
              <a:rPr lang="en-US" sz="2400" dirty="0" smtClean="0"/>
              <a:t>Meeting to present and discuss revisions: Wednesday, April 20</a:t>
            </a:r>
            <a:r>
              <a:rPr lang="en-US" sz="2400" baseline="30000" dirty="0" smtClean="0"/>
              <a:t>th</a:t>
            </a:r>
            <a:r>
              <a:rPr lang="en-US" sz="2400" dirty="0" smtClean="0"/>
              <a:t>, 2011 from 1:00 pm – 3:00 </a:t>
            </a:r>
            <a:r>
              <a:rPr lang="en-US" sz="2400" dirty="0" smtClean="0"/>
              <a:t>pm</a:t>
            </a:r>
            <a:endParaRPr lang="en-US" sz="24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Questions?</a:t>
            </a:r>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TotalTime>
  <Words>563</Words>
  <Application>Microsoft Office PowerPoint</Application>
  <PresentationFormat>On-screen Show (4:3)</PresentationFormat>
  <Paragraphs>61</Paragraphs>
  <Slides>9</Slides>
  <Notes>4</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Blank Presentation</vt:lpstr>
      <vt:lpstr>Teacher Standards Module Team</vt:lpstr>
      <vt:lpstr>Where we are posting…</vt:lpstr>
      <vt:lpstr>Agenda:</vt:lpstr>
      <vt:lpstr>Module Objectives:</vt:lpstr>
      <vt:lpstr>Beginning of module material:</vt:lpstr>
      <vt:lpstr>Included in each standard:</vt:lpstr>
      <vt:lpstr>Role Assignments:</vt:lpstr>
      <vt:lpstr>Timeline:</vt:lpstr>
      <vt:lpstr>Questions?</vt:lpstr>
    </vt:vector>
  </TitlesOfParts>
  <Company>Shauna Queen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Shauna Queen</dc:creator>
  <cp:lastModifiedBy>jgarner</cp:lastModifiedBy>
  <cp:revision>27</cp:revision>
  <dcterms:created xsi:type="dcterms:W3CDTF">2007-08-22T19:30:24Z</dcterms:created>
  <dcterms:modified xsi:type="dcterms:W3CDTF">2011-04-11T21:12:26Z</dcterms:modified>
</cp:coreProperties>
</file>